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otham Italics" charset="1" panose="00000000000000000000"/>
      <p:regular r:id="rId23"/>
    </p:embeddedFont>
    <p:embeddedFont>
      <p:font typeface="Bebas Neue Cyrillic" charset="1" panose="02000506000000020004"/>
      <p:regular r:id="rId24"/>
    </p:embeddedFont>
    <p:embeddedFont>
      <p:font typeface="Canva Sans Bold" charset="1" panose="020B0803030501040103"/>
      <p:regular r:id="rId25"/>
    </p:embeddedFont>
    <p:embeddedFont>
      <p:font typeface="Gotham" charset="1" panose="00000000000000000000"/>
      <p:regular r:id="rId26"/>
    </p:embeddedFont>
    <p:embeddedFont>
      <p:font typeface="Gotham Bold" charset="1" panose="00000000000000000000"/>
      <p:regular r:id="rId30"/>
    </p:embeddedFont>
    <p:embeddedFont>
      <p:font typeface="Roboto" charset="1" panose="02000000000000000000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"this is why there is a demand for our product"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2" Target="../media/image4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4.pn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1824" y="1028700"/>
            <a:ext cx="5533445" cy="8924912"/>
          </a:xfrm>
          <a:custGeom>
            <a:avLst/>
            <a:gdLst/>
            <a:ahLst/>
            <a:cxnLst/>
            <a:rect r="r" b="b" t="t" l="l"/>
            <a:pathLst>
              <a:path h="8924912" w="5533445">
                <a:moveTo>
                  <a:pt x="0" y="0"/>
                </a:moveTo>
                <a:lnTo>
                  <a:pt x="5533445" y="0"/>
                </a:lnTo>
                <a:lnTo>
                  <a:pt x="5533445" y="8924912"/>
                </a:lnTo>
                <a:lnTo>
                  <a:pt x="0" y="8924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8711" y="2763330"/>
            <a:ext cx="4779671" cy="4760340"/>
          </a:xfrm>
          <a:custGeom>
            <a:avLst/>
            <a:gdLst/>
            <a:ahLst/>
            <a:cxnLst/>
            <a:rect r="r" b="b" t="t" l="l"/>
            <a:pathLst>
              <a:path h="4760340" w="4779671">
                <a:moveTo>
                  <a:pt x="0" y="0"/>
                </a:moveTo>
                <a:lnTo>
                  <a:pt x="4779671" y="0"/>
                </a:lnTo>
                <a:lnTo>
                  <a:pt x="4779671" y="4760340"/>
                </a:lnTo>
                <a:lnTo>
                  <a:pt x="0" y="476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895863"/>
            <a:ext cx="811530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0F4331"/>
                </a:solidFill>
                <a:latin typeface="Gotham Italics"/>
              </a:rPr>
              <a:t>Presented By: Gulnur, Leslie, Mohina, and Timur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45140"/>
            <a:ext cx="7120122" cy="210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</a:pPr>
            <a:r>
              <a:rPr lang="en-US" sz="15787" spc="789">
                <a:solidFill>
                  <a:srgbClr val="0F4331"/>
                </a:solidFill>
                <a:latin typeface="Bebas Neue Cyrillic"/>
              </a:rPr>
              <a:t>DINE SAFE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5868" y="1869758"/>
            <a:ext cx="10919696" cy="7076987"/>
          </a:xfrm>
          <a:custGeom>
            <a:avLst/>
            <a:gdLst/>
            <a:ahLst/>
            <a:cxnLst/>
            <a:rect r="r" b="b" t="t" l="l"/>
            <a:pathLst>
              <a:path h="7076987" w="10919696">
                <a:moveTo>
                  <a:pt x="0" y="0"/>
                </a:moveTo>
                <a:lnTo>
                  <a:pt x="10919695" y="0"/>
                </a:lnTo>
                <a:lnTo>
                  <a:pt x="10919695" y="7076987"/>
                </a:lnTo>
                <a:lnTo>
                  <a:pt x="0" y="7076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8" r="0" b="-26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4914" y="6362952"/>
            <a:ext cx="3527623" cy="1350078"/>
          </a:xfrm>
          <a:custGeom>
            <a:avLst/>
            <a:gdLst/>
            <a:ahLst/>
            <a:cxnLst/>
            <a:rect r="r" b="b" t="t" l="l"/>
            <a:pathLst>
              <a:path h="1350078" w="3527623">
                <a:moveTo>
                  <a:pt x="0" y="0"/>
                </a:moveTo>
                <a:lnTo>
                  <a:pt x="3527623" y="0"/>
                </a:lnTo>
                <a:lnTo>
                  <a:pt x="3527623" y="1350078"/>
                </a:lnTo>
                <a:lnTo>
                  <a:pt x="0" y="1350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04725" y="9390095"/>
            <a:ext cx="3888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32340" y="723900"/>
            <a:ext cx="322332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  <a:spcBef>
                <a:spcPct val="0"/>
              </a:spcBef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 Correlation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333440" y="4541340"/>
            <a:ext cx="26681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F4331"/>
                </a:solidFill>
                <a:latin typeface="Gotham"/>
              </a:rPr>
              <a:t>Yelp Rating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8420" y="9231981"/>
            <a:ext cx="32745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F4331"/>
                </a:solidFill>
                <a:latin typeface="Gotham"/>
              </a:rPr>
              <a:t>Violation Score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31871" y="9390095"/>
            <a:ext cx="3345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11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619484" y="2953079"/>
            <a:ext cx="2985785" cy="1038750"/>
            <a:chOff x="0" y="0"/>
            <a:chExt cx="2890003" cy="10054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0003" cy="1005428"/>
            </a:xfrm>
            <a:custGeom>
              <a:avLst/>
              <a:gdLst/>
              <a:ahLst/>
              <a:cxnLst/>
              <a:rect r="r" b="b" t="t" l="l"/>
              <a:pathLst>
                <a:path h="1005428" w="2890003">
                  <a:moveTo>
                    <a:pt x="2686803" y="0"/>
                  </a:moveTo>
                  <a:cubicBezTo>
                    <a:pt x="2799028" y="0"/>
                    <a:pt x="2890003" y="225073"/>
                    <a:pt x="2890003" y="502714"/>
                  </a:cubicBezTo>
                  <a:cubicBezTo>
                    <a:pt x="2890003" y="780355"/>
                    <a:pt x="2799028" y="1005428"/>
                    <a:pt x="2686803" y="1005428"/>
                  </a:cubicBezTo>
                  <a:lnTo>
                    <a:pt x="203200" y="1005428"/>
                  </a:lnTo>
                  <a:cubicBezTo>
                    <a:pt x="90976" y="1005428"/>
                    <a:pt x="0" y="780355"/>
                    <a:pt x="0" y="502714"/>
                  </a:cubicBezTo>
                  <a:cubicBezTo>
                    <a:pt x="0" y="2250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2890003" cy="948278"/>
            </a:xfrm>
            <a:prstGeom prst="rect">
              <a:avLst/>
            </a:prstGeom>
          </p:spPr>
          <p:txBody>
            <a:bodyPr anchor="ctr" rtlCol="false" tIns="50236" lIns="50236" bIns="50236" rIns="50236"/>
            <a:lstStyle/>
            <a:p>
              <a:pPr algn="ctr">
                <a:lnSpc>
                  <a:spcPts val="2999"/>
                </a:lnSpc>
              </a:pPr>
              <a:r>
                <a:rPr lang="en-US" sz="2999" spc="134">
                  <a:solidFill>
                    <a:srgbClr val="292828"/>
                  </a:solidFill>
                  <a:latin typeface="Gotham Bold"/>
                </a:rPr>
                <a:t>GRADE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35612" y="5317189"/>
            <a:ext cx="465863" cy="465863"/>
          </a:xfrm>
          <a:custGeom>
            <a:avLst/>
            <a:gdLst/>
            <a:ahLst/>
            <a:cxnLst/>
            <a:rect r="r" b="b" t="t" l="l"/>
            <a:pathLst>
              <a:path h="465863" w="465863">
                <a:moveTo>
                  <a:pt x="0" y="0"/>
                </a:moveTo>
                <a:lnTo>
                  <a:pt x="465863" y="0"/>
                </a:lnTo>
                <a:lnTo>
                  <a:pt x="465863" y="465863"/>
                </a:lnTo>
                <a:lnTo>
                  <a:pt x="0" y="465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12376" y="4071424"/>
            <a:ext cx="516096" cy="290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62">
                <a:solidFill>
                  <a:srgbClr val="0F4331"/>
                </a:solidFill>
                <a:latin typeface="Gotham"/>
              </a:rPr>
              <a:t>A</a:t>
            </a:r>
          </a:p>
          <a:p>
            <a:pPr algn="ctr">
              <a:lnSpc>
                <a:spcPts val="4639"/>
              </a:lnSpc>
            </a:pPr>
          </a:p>
          <a:p>
            <a:pPr algn="ctr">
              <a:lnSpc>
                <a:spcPts val="4639"/>
              </a:lnSpc>
            </a:pPr>
            <a:r>
              <a:rPr lang="en-US" sz="3362">
                <a:solidFill>
                  <a:srgbClr val="0F4331"/>
                </a:solidFill>
                <a:latin typeface="Gotham"/>
              </a:rPr>
              <a:t>B</a:t>
            </a:r>
          </a:p>
          <a:p>
            <a:pPr algn="ctr">
              <a:lnSpc>
                <a:spcPts val="4639"/>
              </a:lnSpc>
            </a:pPr>
          </a:p>
          <a:p>
            <a:pPr algn="ctr">
              <a:lnSpc>
                <a:spcPts val="4639"/>
              </a:lnSpc>
            </a:pPr>
            <a:r>
              <a:rPr lang="en-US" sz="3362">
                <a:solidFill>
                  <a:srgbClr val="0F4331"/>
                </a:solidFill>
                <a:latin typeface="Gotham"/>
              </a:rPr>
              <a:t>C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35612" y="6508331"/>
            <a:ext cx="465863" cy="465863"/>
          </a:xfrm>
          <a:custGeom>
            <a:avLst/>
            <a:gdLst/>
            <a:ahLst/>
            <a:cxnLst/>
            <a:rect r="r" b="b" t="t" l="l"/>
            <a:pathLst>
              <a:path h="465863" w="465863">
                <a:moveTo>
                  <a:pt x="0" y="0"/>
                </a:moveTo>
                <a:lnTo>
                  <a:pt x="465863" y="0"/>
                </a:lnTo>
                <a:lnTo>
                  <a:pt x="465863" y="465863"/>
                </a:lnTo>
                <a:lnTo>
                  <a:pt x="0" y="465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35612" y="4128574"/>
            <a:ext cx="465863" cy="465863"/>
          </a:xfrm>
          <a:custGeom>
            <a:avLst/>
            <a:gdLst/>
            <a:ahLst/>
            <a:cxnLst/>
            <a:rect r="r" b="b" t="t" l="l"/>
            <a:pathLst>
              <a:path h="465863" w="465863">
                <a:moveTo>
                  <a:pt x="0" y="0"/>
                </a:moveTo>
                <a:lnTo>
                  <a:pt x="465863" y="0"/>
                </a:lnTo>
                <a:lnTo>
                  <a:pt x="465863" y="465862"/>
                </a:lnTo>
                <a:lnTo>
                  <a:pt x="0" y="465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91153" y="194090"/>
            <a:ext cx="6124895" cy="9898820"/>
            <a:chOff x="0" y="0"/>
            <a:chExt cx="8166526" cy="131984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308749" y="617995"/>
              <a:ext cx="5548878" cy="12418880"/>
            </a:xfrm>
            <a:custGeom>
              <a:avLst/>
              <a:gdLst/>
              <a:ahLst/>
              <a:cxnLst/>
              <a:rect r="r" b="b" t="t" l="l"/>
              <a:pathLst>
                <a:path h="12418880" w="5548878">
                  <a:moveTo>
                    <a:pt x="0" y="0"/>
                  </a:moveTo>
                  <a:lnTo>
                    <a:pt x="5548878" y="0"/>
                  </a:lnTo>
                  <a:lnTo>
                    <a:pt x="5548878" y="12418880"/>
                  </a:lnTo>
                  <a:lnTo>
                    <a:pt x="0" y="1241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971" t="-7126" r="-673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775844" y="3750617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911405" y="2783004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57924" y="2783004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236476" y="2783004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775844" y="2815493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1370398" y="3075161"/>
              <a:ext cx="5487229" cy="963253"/>
              <a:chOff x="0" y="0"/>
              <a:chExt cx="3281245" cy="57600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281245" cy="576005"/>
              </a:xfrm>
              <a:custGeom>
                <a:avLst/>
                <a:gdLst/>
                <a:ahLst/>
                <a:cxnLst/>
                <a:rect r="r" b="b" t="t" l="l"/>
                <a:pathLst>
                  <a:path h="576005" w="3281245">
                    <a:moveTo>
                      <a:pt x="3078045" y="0"/>
                    </a:moveTo>
                    <a:cubicBezTo>
                      <a:pt x="3190270" y="0"/>
                      <a:pt x="3281245" y="128943"/>
                      <a:pt x="3281245" y="288002"/>
                    </a:cubicBezTo>
                    <a:cubicBezTo>
                      <a:pt x="3281245" y="447062"/>
                      <a:pt x="3190270" y="576005"/>
                      <a:pt x="3078045" y="576005"/>
                    </a:cubicBezTo>
                    <a:lnTo>
                      <a:pt x="203200" y="576005"/>
                    </a:lnTo>
                    <a:cubicBezTo>
                      <a:pt x="90976" y="576005"/>
                      <a:pt x="0" y="447062"/>
                      <a:pt x="0" y="288002"/>
                    </a:cubicBezTo>
                    <a:cubicBezTo>
                      <a:pt x="0" y="12894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38100"/>
                <a:ext cx="3281245" cy="537905"/>
              </a:xfrm>
              <a:prstGeom prst="rect">
                <a:avLst/>
              </a:prstGeom>
            </p:spPr>
            <p:txBody>
              <a:bodyPr anchor="ctr" rtlCol="false" tIns="48610" lIns="48610" bIns="48610" rIns="48610"/>
              <a:lstStyle/>
              <a:p>
                <a:pPr algn="ctr">
                  <a:lnSpc>
                    <a:spcPts val="220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615780" y="3290464"/>
              <a:ext cx="532648" cy="532648"/>
            </a:xfrm>
            <a:custGeom>
              <a:avLst/>
              <a:gdLst/>
              <a:ahLst/>
              <a:cxnLst/>
              <a:rect r="r" b="b" t="t" l="l"/>
              <a:pathLst>
                <a:path h="532648" w="532648">
                  <a:moveTo>
                    <a:pt x="0" y="0"/>
                  </a:moveTo>
                  <a:lnTo>
                    <a:pt x="532648" y="0"/>
                  </a:lnTo>
                  <a:lnTo>
                    <a:pt x="532648" y="532648"/>
                  </a:lnTo>
                  <a:lnTo>
                    <a:pt x="0" y="532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220992" y="1961207"/>
              <a:ext cx="1865428" cy="700566"/>
              <a:chOff x="0" y="0"/>
              <a:chExt cx="1371275" cy="51498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71275" cy="514986"/>
              </a:xfrm>
              <a:custGeom>
                <a:avLst/>
                <a:gdLst/>
                <a:ahLst/>
                <a:cxnLst/>
                <a:rect r="r" b="b" t="t" l="l"/>
                <a:pathLst>
                  <a:path h="514986" w="1371275">
                    <a:moveTo>
                      <a:pt x="1168075" y="0"/>
                    </a:moveTo>
                    <a:cubicBezTo>
                      <a:pt x="1280299" y="0"/>
                      <a:pt x="1371275" y="115284"/>
                      <a:pt x="1371275" y="257493"/>
                    </a:cubicBezTo>
                    <a:cubicBezTo>
                      <a:pt x="1371275" y="399702"/>
                      <a:pt x="1280299" y="514986"/>
                      <a:pt x="1168075" y="514986"/>
                    </a:cubicBezTo>
                    <a:lnTo>
                      <a:pt x="203200" y="514986"/>
                    </a:lnTo>
                    <a:cubicBezTo>
                      <a:pt x="90976" y="514986"/>
                      <a:pt x="0" y="399702"/>
                      <a:pt x="0" y="257493"/>
                    </a:cubicBezTo>
                    <a:cubicBezTo>
                      <a:pt x="0" y="1152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28575"/>
                <a:ext cx="1371275" cy="486411"/>
              </a:xfrm>
              <a:prstGeom prst="rect">
                <a:avLst/>
              </a:prstGeom>
            </p:spPr>
            <p:txBody>
              <a:bodyPr anchor="ctr" rtlCol="false" tIns="48610" lIns="48610" bIns="48610" rIns="48610"/>
              <a:lstStyle/>
              <a:p>
                <a:pPr algn="ctr">
                  <a:lnSpc>
                    <a:spcPts val="220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99420" y="817855"/>
              <a:ext cx="2080541" cy="686448"/>
              <a:chOff x="0" y="0"/>
              <a:chExt cx="1560860" cy="51498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60860" cy="514986"/>
              </a:xfrm>
              <a:custGeom>
                <a:avLst/>
                <a:gdLst/>
                <a:ahLst/>
                <a:cxnLst/>
                <a:rect r="r" b="b" t="t" l="l"/>
                <a:pathLst>
                  <a:path h="514986" w="1560860">
                    <a:moveTo>
                      <a:pt x="1357660" y="0"/>
                    </a:moveTo>
                    <a:cubicBezTo>
                      <a:pt x="1469884" y="0"/>
                      <a:pt x="1560860" y="115284"/>
                      <a:pt x="1560860" y="257493"/>
                    </a:cubicBezTo>
                    <a:cubicBezTo>
                      <a:pt x="1560860" y="399702"/>
                      <a:pt x="1469884" y="514986"/>
                      <a:pt x="1357660" y="514986"/>
                    </a:cubicBezTo>
                    <a:lnTo>
                      <a:pt x="203200" y="514986"/>
                    </a:lnTo>
                    <a:cubicBezTo>
                      <a:pt x="90976" y="514986"/>
                      <a:pt x="0" y="399702"/>
                      <a:pt x="0" y="257493"/>
                    </a:cubicBezTo>
                    <a:cubicBezTo>
                      <a:pt x="0" y="1152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28575"/>
                <a:ext cx="1560860" cy="486411"/>
              </a:xfrm>
              <a:prstGeom prst="rect">
                <a:avLst/>
              </a:prstGeom>
            </p:spPr>
            <p:txBody>
              <a:bodyPr anchor="ctr" rtlCol="false" tIns="48610" lIns="48610" bIns="48610" rIns="48610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spc="99">
                    <a:solidFill>
                      <a:srgbClr val="292828"/>
                    </a:solidFill>
                    <a:latin typeface="Roboto"/>
                  </a:rPr>
                  <a:t>CUISINE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144837" y="704119"/>
              <a:ext cx="2836088" cy="857818"/>
              <a:chOff x="0" y="0"/>
              <a:chExt cx="1654448" cy="50041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654448" cy="500413"/>
              </a:xfrm>
              <a:custGeom>
                <a:avLst/>
                <a:gdLst/>
                <a:ahLst/>
                <a:cxnLst/>
                <a:rect r="r" b="b" t="t" l="l"/>
                <a:pathLst>
                  <a:path h="500413" w="1654448">
                    <a:moveTo>
                      <a:pt x="1451248" y="0"/>
                    </a:moveTo>
                    <a:cubicBezTo>
                      <a:pt x="1563472" y="0"/>
                      <a:pt x="1654448" y="112021"/>
                      <a:pt x="1654448" y="250207"/>
                    </a:cubicBezTo>
                    <a:cubicBezTo>
                      <a:pt x="1654448" y="388392"/>
                      <a:pt x="1563472" y="500413"/>
                      <a:pt x="1451248" y="500413"/>
                    </a:cubicBezTo>
                    <a:lnTo>
                      <a:pt x="203200" y="500413"/>
                    </a:lnTo>
                    <a:cubicBezTo>
                      <a:pt x="90976" y="500413"/>
                      <a:pt x="0" y="388392"/>
                      <a:pt x="0" y="250207"/>
                    </a:cubicBezTo>
                    <a:cubicBezTo>
                      <a:pt x="0" y="11202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28575"/>
                <a:ext cx="1654448" cy="471838"/>
              </a:xfrm>
              <a:prstGeom prst="rect">
                <a:avLst/>
              </a:prstGeom>
            </p:spPr>
            <p:txBody>
              <a:bodyPr anchor="ctr" rtlCol="false" tIns="48610" lIns="48610" bIns="48610" rIns="48610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spc="99">
                    <a:solidFill>
                      <a:srgbClr val="292828"/>
                    </a:solidFill>
                    <a:latin typeface="Roboto"/>
                  </a:rPr>
                  <a:t>RESTAURANTS</a:t>
                </a: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3706867" y="870871"/>
              <a:ext cx="472208" cy="463623"/>
            </a:xfrm>
            <a:custGeom>
              <a:avLst/>
              <a:gdLst/>
              <a:ahLst/>
              <a:cxnLst/>
              <a:rect r="r" b="b" t="t" l="l"/>
              <a:pathLst>
                <a:path h="463623" w="472208">
                  <a:moveTo>
                    <a:pt x="0" y="0"/>
                  </a:moveTo>
                  <a:lnTo>
                    <a:pt x="472208" y="0"/>
                  </a:lnTo>
                  <a:lnTo>
                    <a:pt x="472208" y="463623"/>
                  </a:lnTo>
                  <a:lnTo>
                    <a:pt x="0" y="46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308749" y="929267"/>
              <a:ext cx="664043" cy="463623"/>
            </a:xfrm>
            <a:custGeom>
              <a:avLst/>
              <a:gdLst/>
              <a:ahLst/>
              <a:cxnLst/>
              <a:rect r="r" b="b" t="t" l="l"/>
              <a:pathLst>
                <a:path h="463623" w="664043">
                  <a:moveTo>
                    <a:pt x="0" y="0"/>
                  </a:moveTo>
                  <a:lnTo>
                    <a:pt x="664043" y="0"/>
                  </a:lnTo>
                  <a:lnTo>
                    <a:pt x="664043" y="463623"/>
                  </a:lnTo>
                  <a:lnTo>
                    <a:pt x="0" y="46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2372194" y="3376265"/>
              <a:ext cx="3952652" cy="352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3"/>
                </a:lnSpc>
              </a:pPr>
              <a:r>
                <a:rPr lang="en-US" sz="1913" spc="86">
                  <a:solidFill>
                    <a:srgbClr val="292828"/>
                  </a:solidFill>
                  <a:latin typeface="Gotham"/>
                </a:rPr>
                <a:t>SEARCH DINE SAFE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1216702" y="6403663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216702" y="6604856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66526" cy="13198427"/>
            </a:xfrm>
            <a:custGeom>
              <a:avLst/>
              <a:gdLst/>
              <a:ahLst/>
              <a:cxnLst/>
              <a:rect r="r" b="b" t="t" l="l"/>
              <a:pathLst>
                <a:path h="13198427" w="8166526">
                  <a:moveTo>
                    <a:pt x="0" y="0"/>
                  </a:moveTo>
                  <a:lnTo>
                    <a:pt x="8166526" y="0"/>
                  </a:lnTo>
                  <a:lnTo>
                    <a:pt x="8166526" y="13198427"/>
                  </a:lnTo>
                  <a:lnTo>
                    <a:pt x="0" y="13198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061618" y="5849280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3267542" y="4165268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36717" y="5063652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3979518" y="6355023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4624187" y="5647031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27277" y="4729157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4348520" y="6958923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4393171" y="4729157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39691" y="4165268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5703695" y="5460612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372194" y="5245978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236476" y="4038415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5240383" y="4688999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5393120" y="4935403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1" y="0"/>
                  </a:lnTo>
                  <a:lnTo>
                    <a:pt x="621151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4532555" y="6958923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1"/>
                  </a:lnTo>
                  <a:lnTo>
                    <a:pt x="0" y="621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5904639" y="5661555"/>
              <a:ext cx="621150" cy="621150"/>
            </a:xfrm>
            <a:custGeom>
              <a:avLst/>
              <a:gdLst/>
              <a:ahLst/>
              <a:cxnLst/>
              <a:rect r="r" b="b" t="t" l="l"/>
              <a:pathLst>
                <a:path h="621150" w="621150">
                  <a:moveTo>
                    <a:pt x="0" y="0"/>
                  </a:moveTo>
                  <a:lnTo>
                    <a:pt x="621150" y="0"/>
                  </a:lnTo>
                  <a:lnTo>
                    <a:pt x="621150" y="621150"/>
                  </a:lnTo>
                  <a:lnTo>
                    <a:pt x="0" y="62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-97902" y="4745038"/>
            <a:ext cx="708905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6999">
                <a:solidFill>
                  <a:srgbClr val="0F4331"/>
                </a:solidFill>
                <a:latin typeface="Bebas Neue Cyrillic"/>
              </a:rPr>
              <a:t>OUR INTERFACE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97747" y="1162050"/>
            <a:ext cx="1045149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F4331"/>
                </a:solidFill>
                <a:latin typeface="Bebas Neue Cyrillic"/>
              </a:rPr>
              <a:t>APP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27049" y="9390095"/>
            <a:ext cx="3442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66719" y="2366418"/>
            <a:ext cx="7477098" cy="1646552"/>
            <a:chOff x="0" y="0"/>
            <a:chExt cx="9969464" cy="219540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95403" cy="2195403"/>
              <a:chOff x="0" y="0"/>
              <a:chExt cx="1584800" cy="1584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84706" cy="1584706"/>
              </a:xfrm>
              <a:custGeom>
                <a:avLst/>
                <a:gdLst/>
                <a:ahLst/>
                <a:cxnLst/>
                <a:rect r="r" b="b" t="t" l="l"/>
                <a:pathLst>
                  <a:path h="1584706" w="1584706">
                    <a:moveTo>
                      <a:pt x="0" y="792353"/>
                    </a:moveTo>
                    <a:cubicBezTo>
                      <a:pt x="0" y="354711"/>
                      <a:pt x="354711" y="0"/>
                      <a:pt x="792353" y="0"/>
                    </a:cubicBezTo>
                    <a:cubicBezTo>
                      <a:pt x="1229995" y="0"/>
                      <a:pt x="1584706" y="354711"/>
                      <a:pt x="1584706" y="792353"/>
                    </a:cubicBezTo>
                    <a:cubicBezTo>
                      <a:pt x="1584706" y="1229995"/>
                      <a:pt x="1229995" y="1584706"/>
                      <a:pt x="792353" y="1584706"/>
                    </a:cubicBezTo>
                    <a:cubicBezTo>
                      <a:pt x="354711" y="1584706"/>
                      <a:pt x="0" y="1229995"/>
                      <a:pt x="0" y="792353"/>
                    </a:cubicBezTo>
                    <a:close/>
                  </a:path>
                </a:pathLst>
              </a:custGeom>
              <a:solidFill>
                <a:srgbClr val="0F4331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34557" y="310289"/>
              <a:ext cx="1526288" cy="1526288"/>
            </a:xfrm>
            <a:custGeom>
              <a:avLst/>
              <a:gdLst/>
              <a:ahLst/>
              <a:cxnLst/>
              <a:rect r="r" b="b" t="t" l="l"/>
              <a:pathLst>
                <a:path h="1526288" w="1526288">
                  <a:moveTo>
                    <a:pt x="0" y="0"/>
                  </a:moveTo>
                  <a:lnTo>
                    <a:pt x="1526288" y="0"/>
                  </a:lnTo>
                  <a:lnTo>
                    <a:pt x="1526288" y="1526288"/>
                  </a:lnTo>
                  <a:lnTo>
                    <a:pt x="0" y="1526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915982" y="304718"/>
              <a:ext cx="7053483" cy="152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3399">
                  <a:solidFill>
                    <a:srgbClr val="0F4331"/>
                  </a:solidFill>
                  <a:latin typeface="Gotham"/>
                </a:rPr>
                <a:t>Fast &amp; Up to Date Violation Information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47383" y="4880135"/>
            <a:ext cx="7496434" cy="1630608"/>
            <a:chOff x="0" y="0"/>
            <a:chExt cx="9995245" cy="2174144"/>
          </a:xfrm>
        </p:grpSpPr>
        <p:sp>
          <p:nvSpPr>
            <p:cNvPr name="AutoShape 11" id="11"/>
            <p:cNvSpPr/>
            <p:nvPr/>
          </p:nvSpPr>
          <p:spPr>
            <a:xfrm>
              <a:off x="2941762" y="1183472"/>
              <a:ext cx="12700" cy="19050"/>
            </a:xfrm>
            <a:prstGeom prst="line">
              <a:avLst/>
            </a:prstGeom>
            <a:ln cap="rnd" w="12700">
              <a:solidFill>
                <a:srgbClr val="337653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174144" cy="2174144"/>
              <a:chOff x="0" y="0"/>
              <a:chExt cx="1584800" cy="1584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84706" cy="1584706"/>
              </a:xfrm>
              <a:custGeom>
                <a:avLst/>
                <a:gdLst/>
                <a:ahLst/>
                <a:cxnLst/>
                <a:rect r="r" b="b" t="t" l="l"/>
                <a:pathLst>
                  <a:path h="1584706" w="1584706">
                    <a:moveTo>
                      <a:pt x="0" y="792353"/>
                    </a:moveTo>
                    <a:cubicBezTo>
                      <a:pt x="0" y="354711"/>
                      <a:pt x="354711" y="0"/>
                      <a:pt x="792353" y="0"/>
                    </a:cubicBezTo>
                    <a:cubicBezTo>
                      <a:pt x="1229995" y="0"/>
                      <a:pt x="1584706" y="354711"/>
                      <a:pt x="1584706" y="792353"/>
                    </a:cubicBezTo>
                    <a:cubicBezTo>
                      <a:pt x="1584706" y="1229995"/>
                      <a:pt x="1229995" y="1584706"/>
                      <a:pt x="792353" y="1584706"/>
                    </a:cubicBezTo>
                    <a:cubicBezTo>
                      <a:pt x="354711" y="1584706"/>
                      <a:pt x="0" y="1229995"/>
                      <a:pt x="0" y="792353"/>
                    </a:cubicBezTo>
                    <a:close/>
                  </a:path>
                </a:pathLst>
              </a:custGeom>
              <a:solidFill>
                <a:srgbClr val="0F4331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18450" y="538065"/>
              <a:ext cx="1337244" cy="1162186"/>
            </a:xfrm>
            <a:custGeom>
              <a:avLst/>
              <a:gdLst/>
              <a:ahLst/>
              <a:cxnLst/>
              <a:rect r="r" b="b" t="t" l="l"/>
              <a:pathLst>
                <a:path h="1162186" w="1337244">
                  <a:moveTo>
                    <a:pt x="0" y="0"/>
                  </a:moveTo>
                  <a:lnTo>
                    <a:pt x="1337244" y="0"/>
                  </a:lnTo>
                  <a:lnTo>
                    <a:pt x="1337244" y="1162186"/>
                  </a:lnTo>
                  <a:lnTo>
                    <a:pt x="0" y="116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941762" y="462477"/>
              <a:ext cx="7053483" cy="152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3399">
                  <a:solidFill>
                    <a:srgbClr val="0F4331"/>
                  </a:solidFill>
                  <a:latin typeface="Gotham"/>
                </a:rPr>
                <a:t>Audio Feedback for Visually Impaired people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566719" y="7647028"/>
            <a:ext cx="7477098" cy="1611272"/>
            <a:chOff x="0" y="0"/>
            <a:chExt cx="9969464" cy="214836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148363" cy="2148363"/>
              <a:chOff x="0" y="0"/>
              <a:chExt cx="1584800" cy="1584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84706" cy="1584706"/>
              </a:xfrm>
              <a:custGeom>
                <a:avLst/>
                <a:gdLst/>
                <a:ahLst/>
                <a:cxnLst/>
                <a:rect r="r" b="b" t="t" l="l"/>
                <a:pathLst>
                  <a:path h="1584706" w="1584706">
                    <a:moveTo>
                      <a:pt x="0" y="792353"/>
                    </a:moveTo>
                    <a:cubicBezTo>
                      <a:pt x="0" y="354711"/>
                      <a:pt x="354711" y="0"/>
                      <a:pt x="792353" y="0"/>
                    </a:cubicBezTo>
                    <a:cubicBezTo>
                      <a:pt x="1229995" y="0"/>
                      <a:pt x="1584706" y="354711"/>
                      <a:pt x="1584706" y="792353"/>
                    </a:cubicBezTo>
                    <a:cubicBezTo>
                      <a:pt x="1584706" y="1229995"/>
                      <a:pt x="1229995" y="1584706"/>
                      <a:pt x="792353" y="1584706"/>
                    </a:cubicBezTo>
                    <a:cubicBezTo>
                      <a:pt x="354711" y="1584706"/>
                      <a:pt x="0" y="1229995"/>
                      <a:pt x="0" y="792353"/>
                    </a:cubicBezTo>
                    <a:close/>
                  </a:path>
                </a:pathLst>
              </a:custGeom>
              <a:solidFill>
                <a:srgbClr val="0F4331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67261" y="426413"/>
              <a:ext cx="813842" cy="1301201"/>
            </a:xfrm>
            <a:custGeom>
              <a:avLst/>
              <a:gdLst/>
              <a:ahLst/>
              <a:cxnLst/>
              <a:rect r="r" b="b" t="t" l="l"/>
              <a:pathLst>
                <a:path h="1301201" w="813842">
                  <a:moveTo>
                    <a:pt x="0" y="0"/>
                  </a:moveTo>
                  <a:lnTo>
                    <a:pt x="813842" y="0"/>
                  </a:lnTo>
                  <a:lnTo>
                    <a:pt x="813842" y="1301201"/>
                  </a:lnTo>
                  <a:lnTo>
                    <a:pt x="0" y="1301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915982" y="369014"/>
              <a:ext cx="7053483" cy="152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3399">
                  <a:solidFill>
                    <a:srgbClr val="0F4331"/>
                  </a:solidFill>
                  <a:latin typeface="Gotham"/>
                </a:rPr>
                <a:t>Customizable User Profile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4020" y="2766903"/>
            <a:ext cx="5538187" cy="5570079"/>
            <a:chOff x="0" y="0"/>
            <a:chExt cx="7384249" cy="74267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5826" y="0"/>
              <a:ext cx="4702709" cy="1812680"/>
            </a:xfrm>
            <a:custGeom>
              <a:avLst/>
              <a:gdLst/>
              <a:ahLst/>
              <a:cxnLst/>
              <a:rect r="r" b="b" t="t" l="l"/>
              <a:pathLst>
                <a:path h="1812680" w="4702709">
                  <a:moveTo>
                    <a:pt x="0" y="0"/>
                  </a:moveTo>
                  <a:lnTo>
                    <a:pt x="4702708" y="0"/>
                  </a:lnTo>
                  <a:lnTo>
                    <a:pt x="4702708" y="1812680"/>
                  </a:lnTo>
                  <a:lnTo>
                    <a:pt x="0" y="1812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645467"/>
              <a:ext cx="7384249" cy="3692125"/>
            </a:xfrm>
            <a:custGeom>
              <a:avLst/>
              <a:gdLst/>
              <a:ahLst/>
              <a:cxnLst/>
              <a:rect r="r" b="b" t="t" l="l"/>
              <a:pathLst>
                <a:path h="3692125" w="7384249">
                  <a:moveTo>
                    <a:pt x="0" y="0"/>
                  </a:moveTo>
                  <a:lnTo>
                    <a:pt x="7384249" y="0"/>
                  </a:lnTo>
                  <a:lnTo>
                    <a:pt x="7384249" y="3692125"/>
                  </a:lnTo>
                  <a:lnTo>
                    <a:pt x="0" y="3692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33534" y="6653977"/>
              <a:ext cx="6238424" cy="77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9"/>
                </a:lnSpc>
              </a:pPr>
              <a:r>
                <a:rPr lang="en-US" sz="3499">
                  <a:solidFill>
                    <a:srgbClr val="0F4331"/>
                  </a:solidFill>
                  <a:latin typeface="Gotham"/>
                </a:rPr>
                <a:t>Storage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33604" y="895350"/>
            <a:ext cx="682079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Engineered for excellence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6750" y="9390095"/>
            <a:ext cx="36480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30793" y="2969738"/>
            <a:ext cx="4903187" cy="5367244"/>
            <a:chOff x="0" y="0"/>
            <a:chExt cx="6537583" cy="71563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46885" y="3410260"/>
              <a:ext cx="4230378" cy="1621645"/>
            </a:xfrm>
            <a:custGeom>
              <a:avLst/>
              <a:gdLst/>
              <a:ahLst/>
              <a:cxnLst/>
              <a:rect r="r" b="b" t="t" l="l"/>
              <a:pathLst>
                <a:path h="1621645" w="4230378">
                  <a:moveTo>
                    <a:pt x="0" y="0"/>
                  </a:moveTo>
                  <a:lnTo>
                    <a:pt x="4230378" y="0"/>
                  </a:lnTo>
                  <a:lnTo>
                    <a:pt x="4230378" y="1621645"/>
                  </a:lnTo>
                  <a:lnTo>
                    <a:pt x="0" y="162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383530"/>
              <a:ext cx="6238424" cy="77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9"/>
                </a:lnSpc>
              </a:pPr>
              <a:r>
                <a:rPr lang="en-US" sz="3499">
                  <a:solidFill>
                    <a:srgbClr val="0F4331"/>
                  </a:solidFill>
                  <a:latin typeface="Gotham"/>
                </a:rPr>
                <a:t>Data warehouse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2139548" y="695962"/>
              <a:ext cx="4398035" cy="663703"/>
            </a:xfrm>
            <a:custGeom>
              <a:avLst/>
              <a:gdLst/>
              <a:ahLst/>
              <a:cxnLst/>
              <a:rect r="r" b="b" t="t" l="l"/>
              <a:pathLst>
                <a:path h="663703" w="4398035">
                  <a:moveTo>
                    <a:pt x="0" y="0"/>
                  </a:moveTo>
                  <a:lnTo>
                    <a:pt x="4398035" y="0"/>
                  </a:lnTo>
                  <a:lnTo>
                    <a:pt x="4398035" y="663703"/>
                  </a:lnTo>
                  <a:lnTo>
                    <a:pt x="0" y="663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1054" cy="1898587"/>
            </a:xfrm>
            <a:custGeom>
              <a:avLst/>
              <a:gdLst/>
              <a:ahLst/>
              <a:cxnLst/>
              <a:rect r="r" b="b" t="t" l="l"/>
              <a:pathLst>
                <a:path h="1898587" w="1841054">
                  <a:moveTo>
                    <a:pt x="0" y="0"/>
                  </a:moveTo>
                  <a:lnTo>
                    <a:pt x="1841054" y="0"/>
                  </a:lnTo>
                  <a:lnTo>
                    <a:pt x="1841054" y="1898587"/>
                  </a:lnTo>
                  <a:lnTo>
                    <a:pt x="0" y="1898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00317" y="895350"/>
            <a:ext cx="368736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Company RISKS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923893"/>
            <a:ext cx="4439214" cy="5382006"/>
            <a:chOff x="0" y="0"/>
            <a:chExt cx="5918952" cy="7176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18952" cy="5918952"/>
            </a:xfrm>
            <a:custGeom>
              <a:avLst/>
              <a:gdLst/>
              <a:ahLst/>
              <a:cxnLst/>
              <a:rect r="r" b="b" t="t" l="l"/>
              <a:pathLst>
                <a:path h="5918952" w="5918952">
                  <a:moveTo>
                    <a:pt x="0" y="0"/>
                  </a:moveTo>
                  <a:lnTo>
                    <a:pt x="5918952" y="0"/>
                  </a:lnTo>
                  <a:lnTo>
                    <a:pt x="5918952" y="5918952"/>
                  </a:lnTo>
                  <a:lnTo>
                    <a:pt x="0" y="591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68316" y="6411891"/>
              <a:ext cx="5382320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F4331"/>
                  </a:solidFill>
                  <a:latin typeface="Canva Sans"/>
                </a:rPr>
                <a:t>Expensive Storage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720024" y="9390095"/>
            <a:ext cx="3582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40134" y="4056028"/>
            <a:ext cx="4014289" cy="4249871"/>
            <a:chOff x="0" y="0"/>
            <a:chExt cx="5352386" cy="56664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63362" cy="2899925"/>
            </a:xfrm>
            <a:custGeom>
              <a:avLst/>
              <a:gdLst/>
              <a:ahLst/>
              <a:cxnLst/>
              <a:rect r="r" b="b" t="t" l="l"/>
              <a:pathLst>
                <a:path h="2899925" w="5063362">
                  <a:moveTo>
                    <a:pt x="0" y="0"/>
                  </a:moveTo>
                  <a:lnTo>
                    <a:pt x="5063362" y="0"/>
                  </a:lnTo>
                  <a:lnTo>
                    <a:pt x="5063362" y="2899925"/>
                  </a:lnTo>
                  <a:lnTo>
                    <a:pt x="0" y="289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9965" y="4902378"/>
              <a:ext cx="5242421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F4331"/>
                  </a:solidFill>
                  <a:latin typeface="Canva Sans"/>
                </a:rPr>
                <a:t>Lack of Specialists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2316" y="3682617"/>
            <a:ext cx="4248671" cy="4623282"/>
            <a:chOff x="0" y="0"/>
            <a:chExt cx="5664895" cy="6164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41255" y="0"/>
              <a:ext cx="3895689" cy="3895689"/>
            </a:xfrm>
            <a:custGeom>
              <a:avLst/>
              <a:gdLst/>
              <a:ahLst/>
              <a:cxnLst/>
              <a:rect r="r" b="b" t="t" l="l"/>
              <a:pathLst>
                <a:path h="3895689" w="3895689">
                  <a:moveTo>
                    <a:pt x="0" y="0"/>
                  </a:moveTo>
                  <a:lnTo>
                    <a:pt x="3895689" y="0"/>
                  </a:lnTo>
                  <a:lnTo>
                    <a:pt x="3895689" y="3895689"/>
                  </a:lnTo>
                  <a:lnTo>
                    <a:pt x="0" y="389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5400259"/>
              <a:ext cx="5664895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F4331"/>
                  </a:solidFill>
                  <a:latin typeface="Canva Sans"/>
                </a:rPr>
                <a:t>Marketing Expenses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33914" y="895350"/>
            <a:ext cx="54201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Plans for the future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427212" y="3352699"/>
            <a:ext cx="8461219" cy="5216172"/>
            <a:chOff x="0" y="0"/>
            <a:chExt cx="11281626" cy="69548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818734" y="0"/>
              <a:ext cx="4462892" cy="4111242"/>
            </a:xfrm>
            <a:custGeom>
              <a:avLst/>
              <a:gdLst/>
              <a:ahLst/>
              <a:cxnLst/>
              <a:rect r="r" b="b" t="t" l="l"/>
              <a:pathLst>
                <a:path h="4111242" w="4462892">
                  <a:moveTo>
                    <a:pt x="0" y="0"/>
                  </a:moveTo>
                  <a:lnTo>
                    <a:pt x="4462892" y="0"/>
                  </a:lnTo>
                  <a:lnTo>
                    <a:pt x="4462892" y="4111242"/>
                  </a:lnTo>
                  <a:lnTo>
                    <a:pt x="0" y="411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412" r="0" b="-441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715818" y="1109545"/>
              <a:ext cx="3363826" cy="1892152"/>
            </a:xfrm>
            <a:custGeom>
              <a:avLst/>
              <a:gdLst/>
              <a:ahLst/>
              <a:cxnLst/>
              <a:rect r="r" b="b" t="t" l="l"/>
              <a:pathLst>
                <a:path h="1892152" w="3363826">
                  <a:moveTo>
                    <a:pt x="0" y="0"/>
                  </a:moveTo>
                  <a:lnTo>
                    <a:pt x="3363826" y="0"/>
                  </a:lnTo>
                  <a:lnTo>
                    <a:pt x="3363826" y="1892152"/>
                  </a:lnTo>
                  <a:lnTo>
                    <a:pt x="0" y="189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089143"/>
              <a:ext cx="2658586" cy="597183"/>
            </a:xfrm>
            <a:custGeom>
              <a:avLst/>
              <a:gdLst/>
              <a:ahLst/>
              <a:cxnLst/>
              <a:rect r="r" b="b" t="t" l="l"/>
              <a:pathLst>
                <a:path h="597183" w="2658586">
                  <a:moveTo>
                    <a:pt x="0" y="0"/>
                  </a:moveTo>
                  <a:lnTo>
                    <a:pt x="2658586" y="0"/>
                  </a:lnTo>
                  <a:lnTo>
                    <a:pt x="2658586" y="597183"/>
                  </a:lnTo>
                  <a:lnTo>
                    <a:pt x="0" y="59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11774" t="0" r="0" b="-4824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476221" y="6203268"/>
              <a:ext cx="357395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F4331"/>
                  </a:solidFill>
                  <a:latin typeface="Gotham"/>
                </a:rPr>
                <a:t>Partnerships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0723" y="2867631"/>
            <a:ext cx="6806307" cy="5717750"/>
            <a:chOff x="0" y="0"/>
            <a:chExt cx="9075077" cy="7623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75077" cy="5684800"/>
            </a:xfrm>
            <a:custGeom>
              <a:avLst/>
              <a:gdLst/>
              <a:ahLst/>
              <a:cxnLst/>
              <a:rect r="r" b="b" t="t" l="l"/>
              <a:pathLst>
                <a:path h="5684800" w="9075077">
                  <a:moveTo>
                    <a:pt x="0" y="0"/>
                  </a:moveTo>
                  <a:lnTo>
                    <a:pt x="9075077" y="0"/>
                  </a:lnTo>
                  <a:lnTo>
                    <a:pt x="9075077" y="5684800"/>
                  </a:lnTo>
                  <a:lnTo>
                    <a:pt x="0" y="568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21949" y="6850025"/>
              <a:ext cx="595253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F4331"/>
                  </a:solidFill>
                  <a:latin typeface="Gotham"/>
                </a:rPr>
                <a:t>Expand Nationwide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712583" y="9390095"/>
            <a:ext cx="3731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16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35145" y="9390095"/>
            <a:ext cx="3280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3262" y="1012770"/>
            <a:ext cx="16621476" cy="8578978"/>
            <a:chOff x="0" y="0"/>
            <a:chExt cx="22161969" cy="11438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20089"/>
              <a:ext cx="10794053" cy="7209386"/>
            </a:xfrm>
            <a:custGeom>
              <a:avLst/>
              <a:gdLst/>
              <a:ahLst/>
              <a:cxnLst/>
              <a:rect r="r" b="b" t="t" l="l"/>
              <a:pathLst>
                <a:path h="7209386" w="10794053">
                  <a:moveTo>
                    <a:pt x="0" y="0"/>
                  </a:moveTo>
                  <a:lnTo>
                    <a:pt x="10794053" y="0"/>
                  </a:lnTo>
                  <a:lnTo>
                    <a:pt x="10794053" y="7209385"/>
                  </a:lnTo>
                  <a:lnTo>
                    <a:pt x="0" y="7209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512241" y="61545"/>
              <a:ext cx="917949" cy="1133270"/>
            </a:xfrm>
            <a:custGeom>
              <a:avLst/>
              <a:gdLst/>
              <a:ahLst/>
              <a:cxnLst/>
              <a:rect r="r" b="b" t="t" l="l"/>
              <a:pathLst>
                <a:path h="1133270" w="917949">
                  <a:moveTo>
                    <a:pt x="0" y="0"/>
                  </a:moveTo>
                  <a:lnTo>
                    <a:pt x="917949" y="0"/>
                  </a:lnTo>
                  <a:lnTo>
                    <a:pt x="917949" y="1133269"/>
                  </a:lnTo>
                  <a:lnTo>
                    <a:pt x="0" y="113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71805"/>
              <a:ext cx="9312341" cy="135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Bebas Neue Cyrillic"/>
                </a:rPr>
                <a:t>Before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82035" y="10113507"/>
              <a:ext cx="6945709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Gotham"/>
                </a:rPr>
                <a:t>Uncertain and risked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709574" y="21240"/>
              <a:ext cx="5243867" cy="1096111"/>
            </a:xfrm>
            <a:custGeom>
              <a:avLst/>
              <a:gdLst/>
              <a:ahLst/>
              <a:cxnLst/>
              <a:rect r="r" b="b" t="t" l="l"/>
              <a:pathLst>
                <a:path h="1096111" w="5243867">
                  <a:moveTo>
                    <a:pt x="0" y="0"/>
                  </a:moveTo>
                  <a:lnTo>
                    <a:pt x="5243867" y="0"/>
                  </a:lnTo>
                  <a:lnTo>
                    <a:pt x="5243867" y="1096111"/>
                  </a:lnTo>
                  <a:lnTo>
                    <a:pt x="0" y="1096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28518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>
              <a:off x="11068490" y="301017"/>
              <a:ext cx="12494" cy="1113759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482680" y="61545"/>
              <a:ext cx="971779" cy="1133270"/>
            </a:xfrm>
            <a:custGeom>
              <a:avLst/>
              <a:gdLst/>
              <a:ahLst/>
              <a:cxnLst/>
              <a:rect r="r" b="b" t="t" l="l"/>
              <a:pathLst>
                <a:path h="1133270" w="971779">
                  <a:moveTo>
                    <a:pt x="0" y="0"/>
                  </a:moveTo>
                  <a:lnTo>
                    <a:pt x="971779" y="0"/>
                  </a:lnTo>
                  <a:lnTo>
                    <a:pt x="971779" y="1133269"/>
                  </a:lnTo>
                  <a:lnTo>
                    <a:pt x="0" y="113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347890" y="2120089"/>
              <a:ext cx="10814079" cy="7209386"/>
            </a:xfrm>
            <a:custGeom>
              <a:avLst/>
              <a:gdLst/>
              <a:ahLst/>
              <a:cxnLst/>
              <a:rect r="r" b="b" t="t" l="l"/>
              <a:pathLst>
                <a:path h="7209386" w="10814079">
                  <a:moveTo>
                    <a:pt x="0" y="0"/>
                  </a:moveTo>
                  <a:lnTo>
                    <a:pt x="10814079" y="0"/>
                  </a:lnTo>
                  <a:lnTo>
                    <a:pt x="10814079" y="7209385"/>
                  </a:lnTo>
                  <a:lnTo>
                    <a:pt x="0" y="7209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347890" y="-71805"/>
              <a:ext cx="8134790" cy="135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Bebas Neue Cyrillic"/>
                </a:rPr>
                <a:t>After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847305" y="10113507"/>
              <a:ext cx="824269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Gotham"/>
                </a:rPr>
                <a:t>Confident and informed 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3476259" y="0"/>
              <a:ext cx="5243867" cy="1096111"/>
            </a:xfrm>
            <a:custGeom>
              <a:avLst/>
              <a:gdLst/>
              <a:ahLst/>
              <a:cxnLst/>
              <a:rect r="r" b="b" t="t" l="l"/>
              <a:pathLst>
                <a:path h="1096111" w="5243867">
                  <a:moveTo>
                    <a:pt x="0" y="0"/>
                  </a:moveTo>
                  <a:lnTo>
                    <a:pt x="5243868" y="0"/>
                  </a:lnTo>
                  <a:lnTo>
                    <a:pt x="5243868" y="1096111"/>
                  </a:lnTo>
                  <a:lnTo>
                    <a:pt x="0" y="1096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28518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48958" y="4791075"/>
            <a:ext cx="67900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F4331"/>
                </a:solidFill>
                <a:latin typeface="Gotham"/>
              </a:rPr>
              <a:t>Q&amp;A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8298" y="9390095"/>
            <a:ext cx="3617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3002" y="1164063"/>
            <a:ext cx="9627670" cy="7958874"/>
          </a:xfrm>
          <a:custGeom>
            <a:avLst/>
            <a:gdLst/>
            <a:ahLst/>
            <a:cxnLst/>
            <a:rect r="r" b="b" t="t" l="l"/>
            <a:pathLst>
              <a:path h="7958874" w="9627670">
                <a:moveTo>
                  <a:pt x="0" y="0"/>
                </a:moveTo>
                <a:lnTo>
                  <a:pt x="9627670" y="0"/>
                </a:lnTo>
                <a:lnTo>
                  <a:pt x="9627670" y="7958874"/>
                </a:lnTo>
                <a:lnTo>
                  <a:pt x="0" y="795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851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10690" y="9390095"/>
            <a:ext cx="1769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3699" y="3697075"/>
            <a:ext cx="7004492" cy="3847529"/>
          </a:xfrm>
          <a:custGeom>
            <a:avLst/>
            <a:gdLst/>
            <a:ahLst/>
            <a:cxnLst/>
            <a:rect r="r" b="b" t="t" l="l"/>
            <a:pathLst>
              <a:path h="3847529" w="7004492">
                <a:moveTo>
                  <a:pt x="0" y="0"/>
                </a:moveTo>
                <a:lnTo>
                  <a:pt x="7004492" y="0"/>
                </a:lnTo>
                <a:lnTo>
                  <a:pt x="7004492" y="3847529"/>
                </a:lnTo>
                <a:lnTo>
                  <a:pt x="0" y="384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8" t="-70787" r="-99732" b="-289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20279" y="1847348"/>
            <a:ext cx="5704377" cy="7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5484">
                <a:solidFill>
                  <a:srgbClr val="0F4331"/>
                </a:solidFill>
                <a:latin typeface="Bebas Neue Cyrillic"/>
              </a:rPr>
              <a:t>NYC INSPECTION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1016" y="4397230"/>
            <a:ext cx="6202903" cy="238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3"/>
              </a:lnSpc>
            </a:pPr>
            <a:r>
              <a:rPr lang="en-US" sz="3402">
                <a:solidFill>
                  <a:srgbClr val="0F4331"/>
                </a:solidFill>
                <a:latin typeface="Gotham Italics"/>
              </a:rPr>
              <a:t>“Food, supplies, and equipment not protected from potential source of contamination”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43757" y="1847348"/>
            <a:ext cx="5704377" cy="7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5484">
                <a:solidFill>
                  <a:srgbClr val="0F4331"/>
                </a:solidFill>
                <a:latin typeface="Bebas Neue Cyrillic"/>
              </a:rPr>
              <a:t>YELP SCORE</a:t>
            </a:r>
          </a:p>
        </p:txBody>
      </p:sp>
      <p:sp>
        <p:nvSpPr>
          <p:cNvPr name="AutoShape 6" id="6"/>
          <p:cNvSpPr/>
          <p:nvPr/>
        </p:nvSpPr>
        <p:spPr>
          <a:xfrm>
            <a:off x="9163050" y="1336392"/>
            <a:ext cx="19050" cy="7921863"/>
          </a:xfrm>
          <a:prstGeom prst="line">
            <a:avLst/>
          </a:prstGeom>
          <a:ln cap="flat" w="38100">
            <a:solidFill>
              <a:srgbClr val="0F43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8518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05333" y="9390095"/>
            <a:ext cx="1876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4888" y="1028700"/>
            <a:ext cx="5179487" cy="8354011"/>
          </a:xfrm>
          <a:custGeom>
            <a:avLst/>
            <a:gdLst/>
            <a:ahLst/>
            <a:cxnLst/>
            <a:rect r="r" b="b" t="t" l="l"/>
            <a:pathLst>
              <a:path h="8354011" w="5179487">
                <a:moveTo>
                  <a:pt x="0" y="0"/>
                </a:moveTo>
                <a:lnTo>
                  <a:pt x="5179486" y="0"/>
                </a:lnTo>
                <a:lnTo>
                  <a:pt x="5179486" y="8354011"/>
                </a:lnTo>
                <a:lnTo>
                  <a:pt x="0" y="8354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4443" y="2913336"/>
            <a:ext cx="4280376" cy="4263064"/>
          </a:xfrm>
          <a:custGeom>
            <a:avLst/>
            <a:gdLst/>
            <a:ahLst/>
            <a:cxnLst/>
            <a:rect r="r" b="b" t="t" l="l"/>
            <a:pathLst>
              <a:path h="4263064" w="4280376">
                <a:moveTo>
                  <a:pt x="0" y="0"/>
                </a:moveTo>
                <a:lnTo>
                  <a:pt x="4280376" y="0"/>
                </a:lnTo>
                <a:lnTo>
                  <a:pt x="4280376" y="4263064"/>
                </a:lnTo>
                <a:lnTo>
                  <a:pt x="0" y="426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68674" y="3997118"/>
            <a:ext cx="758029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Your Guardian to Dining Safe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6454" y="5282993"/>
            <a:ext cx="7052511" cy="11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1"/>
              </a:lnSpc>
            </a:pPr>
            <a:r>
              <a:rPr lang="en-US" sz="3399">
                <a:solidFill>
                  <a:srgbClr val="0F4331"/>
                </a:solidFill>
                <a:latin typeface="Gotham"/>
              </a:rPr>
              <a:t>An app with up-to-date violation data and Yelp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00391" y="9390095"/>
            <a:ext cx="1975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42960" y="5116863"/>
            <a:ext cx="11402081" cy="1433750"/>
            <a:chOff x="0" y="0"/>
            <a:chExt cx="3281245" cy="412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1245" cy="412599"/>
            </a:xfrm>
            <a:custGeom>
              <a:avLst/>
              <a:gdLst/>
              <a:ahLst/>
              <a:cxnLst/>
              <a:rect r="r" b="b" t="t" l="l"/>
              <a:pathLst>
                <a:path h="412599" w="3281245">
                  <a:moveTo>
                    <a:pt x="3078045" y="0"/>
                  </a:moveTo>
                  <a:cubicBezTo>
                    <a:pt x="3190270" y="0"/>
                    <a:pt x="3281245" y="92363"/>
                    <a:pt x="3281245" y="206299"/>
                  </a:cubicBezTo>
                  <a:cubicBezTo>
                    <a:pt x="3281245" y="320235"/>
                    <a:pt x="3190270" y="412599"/>
                    <a:pt x="3078045" y="412599"/>
                  </a:cubicBezTo>
                  <a:lnTo>
                    <a:pt x="203200" y="412599"/>
                  </a:lnTo>
                  <a:cubicBezTo>
                    <a:pt x="90976" y="412599"/>
                    <a:pt x="0" y="320235"/>
                    <a:pt x="0" y="206299"/>
                  </a:cubicBezTo>
                  <a:cubicBezTo>
                    <a:pt x="0" y="923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43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3281245" cy="37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975" y="3907838"/>
            <a:ext cx="9477760" cy="120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9085">
                <a:solidFill>
                  <a:srgbClr val="0F4331"/>
                </a:solidFill>
                <a:latin typeface="Bebas Neue Cyrillic"/>
              </a:rPr>
              <a:t>ASKING PRICE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684" y="5492259"/>
            <a:ext cx="10794002" cy="103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7"/>
              </a:lnSpc>
            </a:pPr>
            <a:r>
              <a:rPr lang="en-US" sz="7787">
                <a:solidFill>
                  <a:srgbClr val="FFFFFF"/>
                </a:solidFill>
                <a:latin typeface="Bebas Neue Cyrillic"/>
              </a:rPr>
              <a:t>$5 MILLION DOLLARS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03666" y="9390095"/>
            <a:ext cx="1909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1812" y="1123950"/>
            <a:ext cx="570437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THE VIOLATIONS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851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96224" y="9390095"/>
            <a:ext cx="2058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247650" y="2141725"/>
            <a:ext cx="7792700" cy="1847945"/>
            <a:chOff x="0" y="0"/>
            <a:chExt cx="10390267" cy="2463927"/>
          </a:xfrm>
        </p:grpSpPr>
        <p:sp>
          <p:nvSpPr>
            <p:cNvPr name="AutoShape 6" id="6"/>
            <p:cNvSpPr/>
            <p:nvPr/>
          </p:nvSpPr>
          <p:spPr>
            <a:xfrm flipH="true">
              <a:off x="2111886" y="582189"/>
              <a:ext cx="13962" cy="6981"/>
            </a:xfrm>
            <a:prstGeom prst="line">
              <a:avLst/>
            </a:prstGeom>
            <a:ln cap="rnd" w="12700">
              <a:solidFill>
                <a:srgbClr val="229353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277989" y="0"/>
              <a:ext cx="2463927" cy="2463927"/>
              <a:chOff x="0" y="0"/>
              <a:chExt cx="1584800" cy="1584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84706" cy="1584706"/>
              </a:xfrm>
              <a:custGeom>
                <a:avLst/>
                <a:gdLst/>
                <a:ahLst/>
                <a:cxnLst/>
                <a:rect r="r" b="b" t="t" l="l"/>
                <a:pathLst>
                  <a:path h="1584706" w="1584706">
                    <a:moveTo>
                      <a:pt x="0" y="792353"/>
                    </a:moveTo>
                    <a:cubicBezTo>
                      <a:pt x="0" y="354711"/>
                      <a:pt x="354711" y="0"/>
                      <a:pt x="792353" y="0"/>
                    </a:cubicBezTo>
                    <a:cubicBezTo>
                      <a:pt x="1229995" y="0"/>
                      <a:pt x="1584706" y="354711"/>
                      <a:pt x="1584706" y="792353"/>
                    </a:cubicBezTo>
                    <a:cubicBezTo>
                      <a:pt x="1584706" y="1229995"/>
                      <a:pt x="1229995" y="1584706"/>
                      <a:pt x="792353" y="1584706"/>
                    </a:cubicBezTo>
                    <a:cubicBezTo>
                      <a:pt x="354711" y="1584706"/>
                      <a:pt x="0" y="1229995"/>
                      <a:pt x="0" y="792353"/>
                    </a:cubicBezTo>
                    <a:close/>
                  </a:path>
                </a:pathLst>
              </a:custGeom>
              <a:solidFill>
                <a:srgbClr val="0F433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674617"/>
              <a:ext cx="2488705" cy="1114692"/>
            </a:xfrm>
            <a:custGeom>
              <a:avLst/>
              <a:gdLst/>
              <a:ahLst/>
              <a:cxnLst/>
              <a:rect r="r" b="b" t="t" l="l"/>
              <a:pathLst>
                <a:path h="1114692" w="2488705">
                  <a:moveTo>
                    <a:pt x="0" y="0"/>
                  </a:moveTo>
                  <a:lnTo>
                    <a:pt x="2488705" y="0"/>
                  </a:lnTo>
                  <a:lnTo>
                    <a:pt x="2488705" y="1114692"/>
                  </a:lnTo>
                  <a:lnTo>
                    <a:pt x="0" y="1114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356737" y="779909"/>
              <a:ext cx="7033530" cy="827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58"/>
                </a:lnSpc>
              </a:pPr>
              <a:r>
                <a:rPr lang="en-US" sz="3737">
                  <a:solidFill>
                    <a:srgbClr val="0F4331"/>
                  </a:solidFill>
                  <a:latin typeface="Gotham"/>
                </a:rPr>
                <a:t>Mice &amp; Roaches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84886" y="4803127"/>
            <a:ext cx="6760709" cy="1830051"/>
            <a:chOff x="0" y="0"/>
            <a:chExt cx="9014279" cy="2440068"/>
          </a:xfrm>
        </p:grpSpPr>
        <p:sp>
          <p:nvSpPr>
            <p:cNvPr name="AutoShape 12" id="12"/>
            <p:cNvSpPr/>
            <p:nvPr/>
          </p:nvSpPr>
          <p:spPr>
            <a:xfrm>
              <a:off x="3288093" y="1584176"/>
              <a:ext cx="13962" cy="20943"/>
            </a:xfrm>
            <a:prstGeom prst="line">
              <a:avLst/>
            </a:prstGeom>
            <a:ln cap="rnd" w="12700">
              <a:solidFill>
                <a:srgbClr val="34D27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440068" cy="2440068"/>
              <a:chOff x="0" y="0"/>
              <a:chExt cx="1584800" cy="1584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84706" cy="1584706"/>
              </a:xfrm>
              <a:custGeom>
                <a:avLst/>
                <a:gdLst/>
                <a:ahLst/>
                <a:cxnLst/>
                <a:rect r="r" b="b" t="t" l="l"/>
                <a:pathLst>
                  <a:path h="1584706" w="1584706">
                    <a:moveTo>
                      <a:pt x="0" y="792353"/>
                    </a:moveTo>
                    <a:cubicBezTo>
                      <a:pt x="0" y="354711"/>
                      <a:pt x="354711" y="0"/>
                      <a:pt x="792353" y="0"/>
                    </a:cubicBezTo>
                    <a:cubicBezTo>
                      <a:pt x="1229995" y="0"/>
                      <a:pt x="1584706" y="354711"/>
                      <a:pt x="1584706" y="792353"/>
                    </a:cubicBezTo>
                    <a:cubicBezTo>
                      <a:pt x="1584706" y="1229995"/>
                      <a:pt x="1229995" y="1584706"/>
                      <a:pt x="792353" y="1584706"/>
                    </a:cubicBezTo>
                    <a:cubicBezTo>
                      <a:pt x="354711" y="1584706"/>
                      <a:pt x="0" y="1229995"/>
                      <a:pt x="0" y="792353"/>
                    </a:cubicBezTo>
                    <a:close/>
                  </a:path>
                </a:pathLst>
              </a:custGeom>
              <a:solidFill>
                <a:srgbClr val="0F4331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37476" y="385824"/>
              <a:ext cx="1498544" cy="1668420"/>
            </a:xfrm>
            <a:custGeom>
              <a:avLst/>
              <a:gdLst/>
              <a:ahLst/>
              <a:cxnLst/>
              <a:rect r="r" b="b" t="t" l="l"/>
              <a:pathLst>
                <a:path h="1668420" w="1498544">
                  <a:moveTo>
                    <a:pt x="0" y="0"/>
                  </a:moveTo>
                  <a:lnTo>
                    <a:pt x="1498544" y="0"/>
                  </a:lnTo>
                  <a:lnTo>
                    <a:pt x="1498544" y="1668420"/>
                  </a:lnTo>
                  <a:lnTo>
                    <a:pt x="0" y="166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040423" y="360696"/>
              <a:ext cx="5973856" cy="1693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58"/>
                </a:lnSpc>
              </a:pPr>
              <a:r>
                <a:rPr lang="en-US" sz="3737">
                  <a:solidFill>
                    <a:srgbClr val="0F4331"/>
                  </a:solidFill>
                  <a:latin typeface="Gotham"/>
                </a:rPr>
                <a:t>Employees not Hygienic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56141" y="7449950"/>
            <a:ext cx="6789453" cy="1808350"/>
            <a:chOff x="0" y="0"/>
            <a:chExt cx="9052605" cy="241113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411134" cy="2411134"/>
              <a:chOff x="0" y="0"/>
              <a:chExt cx="1584800" cy="1584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84706" cy="1584706"/>
              </a:xfrm>
              <a:custGeom>
                <a:avLst/>
                <a:gdLst/>
                <a:ahLst/>
                <a:cxnLst/>
                <a:rect r="r" b="b" t="t" l="l"/>
                <a:pathLst>
                  <a:path h="1584706" w="1584706">
                    <a:moveTo>
                      <a:pt x="0" y="792353"/>
                    </a:moveTo>
                    <a:cubicBezTo>
                      <a:pt x="0" y="354711"/>
                      <a:pt x="354711" y="0"/>
                      <a:pt x="792353" y="0"/>
                    </a:cubicBezTo>
                    <a:cubicBezTo>
                      <a:pt x="1229995" y="0"/>
                      <a:pt x="1584706" y="354711"/>
                      <a:pt x="1584706" y="792353"/>
                    </a:cubicBezTo>
                    <a:cubicBezTo>
                      <a:pt x="1584706" y="1229995"/>
                      <a:pt x="1229995" y="1584706"/>
                      <a:pt x="792353" y="1584706"/>
                    </a:cubicBezTo>
                    <a:cubicBezTo>
                      <a:pt x="354711" y="1584706"/>
                      <a:pt x="0" y="1229995"/>
                      <a:pt x="0" y="792353"/>
                    </a:cubicBezTo>
                    <a:close/>
                  </a:path>
                </a:pathLst>
              </a:custGeom>
              <a:solidFill>
                <a:srgbClr val="0F4331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11981" y="311981"/>
              <a:ext cx="1787172" cy="1787172"/>
            </a:xfrm>
            <a:custGeom>
              <a:avLst/>
              <a:gdLst/>
              <a:ahLst/>
              <a:cxnLst/>
              <a:rect r="r" b="b" t="t" l="l"/>
              <a:pathLst>
                <a:path h="1787172" w="1787172">
                  <a:moveTo>
                    <a:pt x="0" y="0"/>
                  </a:moveTo>
                  <a:lnTo>
                    <a:pt x="1787172" y="0"/>
                  </a:lnTo>
                  <a:lnTo>
                    <a:pt x="1787172" y="1787172"/>
                  </a:lnTo>
                  <a:lnTo>
                    <a:pt x="0" y="1787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3078749" y="658391"/>
              <a:ext cx="5973856" cy="827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58"/>
                </a:lnSpc>
              </a:pPr>
              <a:r>
                <a:rPr lang="en-US" sz="3737">
                  <a:solidFill>
                    <a:srgbClr val="0F4331"/>
                  </a:solidFill>
                  <a:latin typeface="Gotham"/>
                </a:rPr>
                <a:t>Health Issues</a:t>
              </a:r>
              <a:r>
                <a:rPr lang="en-US" sz="3737">
                  <a:solidFill>
                    <a:srgbClr val="0F4331"/>
                  </a:solidFill>
                  <a:latin typeface="Gotham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02265" y="535101"/>
            <a:ext cx="9803003" cy="8854057"/>
          </a:xfrm>
          <a:custGeom>
            <a:avLst/>
            <a:gdLst/>
            <a:ahLst/>
            <a:cxnLst/>
            <a:rect r="r" b="b" t="t" l="l"/>
            <a:pathLst>
              <a:path h="8854057" w="9803003">
                <a:moveTo>
                  <a:pt x="0" y="0"/>
                </a:moveTo>
                <a:lnTo>
                  <a:pt x="9803004" y="0"/>
                </a:lnTo>
                <a:lnTo>
                  <a:pt x="9803004" y="8854056"/>
                </a:lnTo>
                <a:lnTo>
                  <a:pt x="0" y="88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9" t="-16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86469" y="7890753"/>
            <a:ext cx="3488561" cy="1068372"/>
          </a:xfrm>
          <a:custGeom>
            <a:avLst/>
            <a:gdLst/>
            <a:ahLst/>
            <a:cxnLst/>
            <a:rect r="r" b="b" t="t" l="l"/>
            <a:pathLst>
              <a:path h="1068372" w="3488561">
                <a:moveTo>
                  <a:pt x="0" y="0"/>
                </a:moveTo>
                <a:lnTo>
                  <a:pt x="3488560" y="0"/>
                </a:lnTo>
                <a:lnTo>
                  <a:pt x="3488560" y="1068372"/>
                </a:lnTo>
                <a:lnTo>
                  <a:pt x="0" y="1068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57228"/>
            <a:ext cx="7197192" cy="208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>
                <a:solidFill>
                  <a:srgbClr val="0F4331"/>
                </a:solidFill>
                <a:latin typeface="Bebas Neue Cyrillic"/>
              </a:rPr>
              <a:t>AVERAGE VIOLATION SCORE </a:t>
            </a:r>
          </a:p>
          <a:p>
            <a:pPr algn="just">
              <a:lnSpc>
                <a:spcPts val="8399"/>
              </a:lnSpc>
            </a:pPr>
            <a:r>
              <a:rPr lang="en-US" sz="5999">
                <a:solidFill>
                  <a:srgbClr val="0F4331"/>
                </a:solidFill>
                <a:latin typeface="Bebas Neue Cyrillic"/>
              </a:rPr>
              <a:t>BASED ON ZIPCODE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18727" y="9390095"/>
            <a:ext cx="1608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94792"/>
            <a:ext cx="3955650" cy="39556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5D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52400" y="190500"/>
              <a:ext cx="508000" cy="469900"/>
            </a:xfrm>
            <a:prstGeom prst="rect">
              <a:avLst/>
            </a:prstGeom>
          </p:spPr>
          <p:txBody>
            <a:bodyPr anchor="ctr" rtlCol="false" tIns="59201" lIns="59201" bIns="59201" rIns="59201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44830" y="2994792"/>
            <a:ext cx="3955650" cy="39556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5D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190500"/>
              <a:ext cx="508000" cy="469900"/>
            </a:xfrm>
            <a:prstGeom prst="rect">
              <a:avLst/>
            </a:prstGeom>
          </p:spPr>
          <p:txBody>
            <a:bodyPr anchor="ctr" rtlCol="false" tIns="59201" lIns="59201" bIns="59201" rIns="59201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60959" y="2994792"/>
            <a:ext cx="3955650" cy="39556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5D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190500"/>
              <a:ext cx="508000" cy="469900"/>
            </a:xfrm>
            <a:prstGeom prst="rect">
              <a:avLst/>
            </a:prstGeom>
          </p:spPr>
          <p:txBody>
            <a:bodyPr anchor="ctr" rtlCol="false" tIns="59201" lIns="59201" bIns="59201" rIns="59201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6500" y="3402591"/>
            <a:ext cx="3140051" cy="3140051"/>
            <a:chOff x="0" y="0"/>
            <a:chExt cx="13716000" cy="137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"/>
              <a:stretch>
                <a:fillRect l="-7303" t="-3440" r="-7653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23568" y="3473530"/>
            <a:ext cx="2998174" cy="2998174"/>
            <a:chOff x="0" y="0"/>
            <a:chExt cx="13716000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3"/>
              <a:stretch>
                <a:fillRect l="-25844" t="0" r="-2408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464728" y="3444117"/>
            <a:ext cx="3057000" cy="3057000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976707" y="1347786"/>
            <a:ext cx="567771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tailored for everyone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5435" y="7101587"/>
            <a:ext cx="35421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F4331"/>
                </a:solidFill>
                <a:latin typeface="Gotham"/>
              </a:rPr>
              <a:t>Food Lovers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21515" y="7101587"/>
            <a:ext cx="39602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F4331"/>
                </a:solidFill>
                <a:latin typeface="Gotham"/>
              </a:rPr>
              <a:t>Health Enthusiast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11466" y="7101587"/>
            <a:ext cx="13635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F4331"/>
                </a:solidFill>
                <a:latin typeface="Gotham"/>
              </a:rPr>
              <a:t>Chefs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8518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801932" y="9390095"/>
            <a:ext cx="1944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5269" y="561950"/>
            <a:ext cx="2232964" cy="466750"/>
          </a:xfrm>
          <a:custGeom>
            <a:avLst/>
            <a:gdLst/>
            <a:ahLst/>
            <a:cxnLst/>
            <a:rect r="r" b="b" t="t" l="l"/>
            <a:pathLst>
              <a:path h="466750" w="2232964">
                <a:moveTo>
                  <a:pt x="0" y="0"/>
                </a:moveTo>
                <a:lnTo>
                  <a:pt x="2232964" y="0"/>
                </a:lnTo>
                <a:lnTo>
                  <a:pt x="2232964" y="466750"/>
                </a:lnTo>
                <a:lnTo>
                  <a:pt x="0" y="4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1691" y="1123950"/>
            <a:ext cx="77046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F4331"/>
                </a:solidFill>
                <a:latin typeface="Bebas Neue Cyrillic"/>
              </a:rPr>
              <a:t>DATA SOURCES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67211" y="3558232"/>
            <a:ext cx="11722219" cy="745460"/>
            <a:chOff x="0" y="0"/>
            <a:chExt cx="15629626" cy="993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31665" cy="993947"/>
            </a:xfrm>
            <a:custGeom>
              <a:avLst/>
              <a:gdLst/>
              <a:ahLst/>
              <a:cxnLst/>
              <a:rect r="r" b="b" t="t" l="l"/>
              <a:pathLst>
                <a:path h="993947" w="5731665">
                  <a:moveTo>
                    <a:pt x="0" y="0"/>
                  </a:moveTo>
                  <a:lnTo>
                    <a:pt x="5731665" y="0"/>
                  </a:lnTo>
                  <a:lnTo>
                    <a:pt x="5731665" y="993947"/>
                  </a:lnTo>
                  <a:lnTo>
                    <a:pt x="0" y="993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6283172" y="77238"/>
              <a:ext cx="9346454" cy="77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9"/>
                </a:lnSpc>
              </a:pPr>
              <a:r>
                <a:rPr lang="en-US" sz="3499">
                  <a:solidFill>
                    <a:srgbClr val="0F4331"/>
                  </a:solidFill>
                  <a:latin typeface="Gotham"/>
                </a:rPr>
                <a:t>Updates once a year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796641" y="9390095"/>
            <a:ext cx="20502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F4331"/>
                </a:solidFill>
                <a:latin typeface="Canva Sans Bold"/>
              </a:rPr>
              <a:t>9</a:t>
            </a:r>
          </a:p>
          <a:p>
            <a:pPr algn="ctr">
              <a:lnSpc>
                <a:spcPts val="349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3806100" y="6170412"/>
            <a:ext cx="9952078" cy="1308147"/>
            <a:chOff x="0" y="0"/>
            <a:chExt cx="13269438" cy="17441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42770" cy="1744197"/>
            </a:xfrm>
            <a:custGeom>
              <a:avLst/>
              <a:gdLst/>
              <a:ahLst/>
              <a:cxnLst/>
              <a:rect r="r" b="b" t="t" l="l"/>
              <a:pathLst>
                <a:path h="1744197" w="3942770">
                  <a:moveTo>
                    <a:pt x="0" y="0"/>
                  </a:moveTo>
                  <a:lnTo>
                    <a:pt x="3942770" y="0"/>
                  </a:lnTo>
                  <a:lnTo>
                    <a:pt x="3942770" y="1744197"/>
                  </a:lnTo>
                  <a:lnTo>
                    <a:pt x="0" y="1744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757" t="-37846" r="0" b="-18515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962962" y="452363"/>
              <a:ext cx="6306476" cy="77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9"/>
                </a:lnSpc>
              </a:pPr>
              <a:r>
                <a:rPr lang="en-US" sz="3499">
                  <a:solidFill>
                    <a:srgbClr val="0F4331"/>
                  </a:solidFill>
                  <a:latin typeface="Gotham"/>
                </a:rPr>
                <a:t>92 million users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DAGElksrSAo</dc:identifier>
  <dcterms:modified xsi:type="dcterms:W3CDTF">2011-08-01T06:04:30Z</dcterms:modified>
  <cp:revision>1</cp:revision>
  <dc:title>Dine Safe Official Presentation</dc:title>
</cp:coreProperties>
</file>